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60" r:id="rId3"/>
    <p:sldId id="263" r:id="rId4"/>
    <p:sldId id="264" r:id="rId5"/>
    <p:sldId id="265" r:id="rId6"/>
    <p:sldId id="269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FF"/>
    <a:srgbClr val="97000B"/>
    <a:srgbClr val="0041B6"/>
    <a:srgbClr val="F9D600"/>
    <a:srgbClr val="324057"/>
    <a:srgbClr val="007CCE"/>
    <a:srgbClr val="2A1255"/>
    <a:srgbClr val="A58C51"/>
    <a:srgbClr val="213969"/>
    <a:srgbClr val="332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1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klasnaocinka.com.ua/uk/article/yak-pisati-ese.html" TargetMode="External"/><Relationship Id="rId2" Type="http://schemas.openxmlformats.org/officeDocument/2006/relationships/hyperlink" Target="https://studfiles.net/preview/2412533/page: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499361" y="3060595"/>
            <a:ext cx="6118860" cy="39220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4400" b="1" dirty="0">
              <a:ln w="0"/>
              <a:solidFill>
                <a:srgbClr val="006CFF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  <a:p>
            <a:endParaRPr lang="uk-UA" sz="4400" b="1" dirty="0">
              <a:ln w="0"/>
              <a:solidFill>
                <a:srgbClr val="006CFF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  <a:p>
            <a:r>
              <a:rPr lang="uk-UA" sz="4400" b="1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Порядок написання та  </a:t>
            </a:r>
            <a:r>
              <a:rPr lang="uk-UA" sz="4400" b="1" dirty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критерії  оцінювання</a:t>
            </a:r>
          </a:p>
          <a:p>
            <a:r>
              <a:rPr lang="uk-UA" sz="4400" b="1" dirty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есе</a:t>
            </a:r>
          </a:p>
          <a:p>
            <a:r>
              <a:rPr lang="uk-UA" sz="4400" b="1" dirty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  </a:t>
            </a:r>
          </a:p>
          <a:p>
            <a:endParaRPr lang="uk-UA" sz="1800" b="1" dirty="0">
              <a:ln w="0"/>
              <a:solidFill>
                <a:srgbClr val="006CFF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  <a:p>
            <a:r>
              <a:rPr lang="uk-UA" sz="1800" b="1" dirty="0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                                                                  Консультант </a:t>
            </a:r>
            <a:r>
              <a:rPr lang="uk-UA" sz="1800" b="1" dirty="0" err="1">
                <a:ln w="0"/>
                <a:solidFill>
                  <a:srgbClr val="006CFF"/>
                </a:solidFill>
                <a:effectLst>
                  <a:reflection blurRad="6350" stA="53000" endA="300" endPos="35500" dir="5400000" sy="-90000" algn="bl" rotWithShape="0"/>
                </a:effectLst>
                <a:latin typeface="+mn-lt"/>
              </a:rPr>
              <a:t>К.Маліцька</a:t>
            </a:r>
            <a:endParaRPr lang="uk-UA" sz="1800" b="1" dirty="0">
              <a:ln w="0"/>
              <a:solidFill>
                <a:srgbClr val="006CFF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  <a:p>
            <a:endParaRPr lang="uk-UA" sz="4400" b="1" dirty="0">
              <a:ln w="0"/>
              <a:solidFill>
                <a:srgbClr val="006CFF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  <a:p>
            <a:endParaRPr lang="uk-UA" sz="4400" b="1" dirty="0">
              <a:ln w="0"/>
              <a:solidFill>
                <a:srgbClr val="006CFF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  <a:p>
            <a:endParaRPr lang="en-US" sz="4400" b="1" dirty="0">
              <a:ln w="0"/>
              <a:solidFill>
                <a:srgbClr val="006CFF"/>
              </a:solidFill>
              <a:effectLst>
                <a:reflection blurRad="6350" stA="53000" endA="300" endPos="35500" dir="5400000" sy="-90000" algn="bl" rotWithShape="0"/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9060" y="426720"/>
            <a:ext cx="4831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Комунальна установа « Центр професійного розвитку педагогічних працівників Вінницької міської ради»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41"/>
            <a:ext cx="7772400" cy="2735580"/>
          </a:xfrm>
        </p:spPr>
        <p:txBody>
          <a:bodyPr>
            <a:normAutofit fontScale="90000"/>
          </a:bodyPr>
          <a:lstStyle/>
          <a:p>
            <a:pPr indent="450215">
              <a:lnSpc>
                <a:spcPct val="110000"/>
              </a:lnSpc>
              <a:spcAft>
                <a:spcPts val="0"/>
              </a:spcAft>
            </a:pPr>
            <a:br>
              <a:rPr lang="uk-UA" sz="1800" b="1" dirty="0">
                <a:latin typeface="Times New Roman"/>
                <a:ea typeface="Calibri"/>
                <a:cs typeface="Times New Roman"/>
              </a:rPr>
            </a:br>
            <a:r>
              <a:rPr lang="uk-UA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Есе (з </a:t>
            </a:r>
            <a:r>
              <a:rPr lang="uk-UA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фр</a:t>
            </a:r>
            <a:r>
              <a:rPr lang="uk-UA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. «</a:t>
            </a:r>
            <a:r>
              <a:rPr lang="uk-UA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un</a:t>
            </a:r>
            <a:r>
              <a:rPr lang="uk-UA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28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essai</a:t>
            </a:r>
            <a:r>
              <a:rPr lang="uk-UA" sz="28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» - спроба, нарис) </a:t>
            </a:r>
            <a:r>
              <a:rPr lang="uk-UA" sz="2800" b="1" dirty="0">
                <a:latin typeface="Times New Roman"/>
                <a:ea typeface="Calibri"/>
                <a:cs typeface="Times New Roman"/>
              </a:rPr>
              <a:t>– </a:t>
            </a:r>
            <a:r>
              <a:rPr lang="uk-UA" sz="2800" b="1" i="1" dirty="0">
                <a:latin typeface="Times New Roman"/>
                <a:ea typeface="Calibri"/>
                <a:cs typeface="Times New Roman"/>
              </a:rPr>
              <a:t>це прозовий твір на філософську, мистецьку, </a:t>
            </a:r>
            <a:r>
              <a:rPr lang="uk-UA" sz="2800" b="1" i="1" u="sng" dirty="0">
                <a:latin typeface="Times New Roman"/>
                <a:ea typeface="Calibri"/>
                <a:cs typeface="Times New Roman"/>
              </a:rPr>
              <a:t>історичну </a:t>
            </a:r>
            <a:r>
              <a:rPr lang="uk-UA" sz="2800" b="1" i="1" dirty="0">
                <a:latin typeface="Times New Roman"/>
                <a:ea typeface="Calibri"/>
                <a:cs typeface="Times New Roman"/>
              </a:rPr>
              <a:t>або іншу тематику, у якому вільно викладено особисті міркування автора про події, чиїсь  думки, вчинок, його погляд на певну проблему</a:t>
            </a:r>
            <a:r>
              <a:rPr lang="uk-UA" sz="2200" b="1" i="1" dirty="0">
                <a:latin typeface="Times New Roman"/>
                <a:ea typeface="Calibri"/>
                <a:cs typeface="Times New Roman"/>
              </a:rPr>
              <a:t>.</a:t>
            </a:r>
            <a:r>
              <a:rPr lang="uk-UA" sz="1800" b="1" i="1" dirty="0">
                <a:latin typeface="Times New Roman"/>
                <a:ea typeface="Calibri"/>
                <a:cs typeface="Times New Roman"/>
              </a:rPr>
              <a:t> </a:t>
            </a:r>
            <a:br>
              <a:rPr lang="ru-RU" sz="1800" b="1" dirty="0">
                <a:latin typeface="Calibri"/>
                <a:ea typeface="Calibri"/>
                <a:cs typeface="Times New Roman"/>
              </a:rPr>
            </a:br>
            <a:endParaRPr lang="ru-RU" sz="1800" b="1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1143000" y="4428417"/>
            <a:ext cx="6858000" cy="1730557"/>
          </a:xfrm>
        </p:spPr>
        <p:txBody>
          <a:bodyPr>
            <a:noAutofit/>
          </a:bodyPr>
          <a:lstStyle/>
          <a:p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Види есе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uk-UA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Вільне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здобувачі пишуть на уроці впродовж 10-15 хв.;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uk-UA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Формальне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– виконується протягом 45 хв., або вдома; об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єм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1-2 сторінки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utoShape 3"/>
          <p:cNvSpPr>
            <a:spLocks noChangeArrowheads="1"/>
          </p:cNvSpPr>
          <p:nvPr/>
        </p:nvSpPr>
        <p:spPr bwMode="gray">
          <a:xfrm>
            <a:off x="709917" y="2327810"/>
            <a:ext cx="7976883" cy="5302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       Розвиває критичне мислення, навички дискусії, самооцінку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gray">
          <a:xfrm>
            <a:off x="640068" y="3070762"/>
            <a:ext cx="8176272" cy="5302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Діагностує рівень знань, вміння міркувати, грамотно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і від себе викладати думку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AutoShape 3"/>
          <p:cNvSpPr>
            <a:spLocks noChangeArrowheads="1"/>
          </p:cNvSpPr>
          <p:nvPr/>
        </p:nvSpPr>
        <p:spPr bwMode="gray">
          <a:xfrm>
            <a:off x="709917" y="3826154"/>
            <a:ext cx="8106423" cy="5302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Формує та  виражає цінності, власну позицію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AutoShape 3"/>
          <p:cNvSpPr>
            <a:spLocks noChangeArrowheads="1"/>
          </p:cNvSpPr>
          <p:nvPr/>
        </p:nvSpPr>
        <p:spPr bwMode="gray">
          <a:xfrm>
            <a:off x="507987" y="4578946"/>
            <a:ext cx="8267712" cy="5302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Комплексно формує ключові та предметні компетентності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342" y="114301"/>
            <a:ext cx="7886700" cy="1337732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006CFF"/>
                </a:solidFill>
                <a:latin typeface="Times New Roman" pitchFamily="18" charset="0"/>
                <a:cs typeface="Times New Roman" pitchFamily="18" charset="0"/>
              </a:rPr>
              <a:t>Есе на  історичну, громадянську тему</a:t>
            </a:r>
            <a:endParaRPr lang="ru-RU" sz="3200" b="1" dirty="0">
              <a:solidFill>
                <a:srgbClr val="006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640068" y="1543586"/>
            <a:ext cx="8046732" cy="5302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gray">
          <a:xfrm>
            <a:off x="709917" y="1616611"/>
            <a:ext cx="78092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Вчить досліджувати, аналізувати інтерпретувати, робити висновки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287642" y="1588036"/>
            <a:ext cx="422275" cy="473075"/>
            <a:chOff x="1415" y="1276"/>
            <a:chExt cx="266" cy="298"/>
          </a:xfrm>
        </p:grpSpPr>
        <p:grpSp>
          <p:nvGrpSpPr>
            <p:cNvPr id="8" name="Group 56"/>
            <p:cNvGrpSpPr>
              <a:grpSpLocks/>
            </p:cNvGrpSpPr>
            <p:nvPr/>
          </p:nvGrpSpPr>
          <p:grpSpPr bwMode="auto">
            <a:xfrm>
              <a:off x="1415" y="1276"/>
              <a:ext cx="266" cy="298"/>
              <a:chOff x="1415" y="1276"/>
              <a:chExt cx="266" cy="298"/>
            </a:xfrm>
          </p:grpSpPr>
          <p:pic>
            <p:nvPicPr>
              <p:cNvPr id="10" name="Picture 57" descr="Picture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Oval 58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57255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Oval 59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FF9900">
                      <a:gamma/>
                      <a:shade val="63529"/>
                      <a:invGamma/>
                    </a:srgbClr>
                  </a:gs>
                  <a:gs pos="100000">
                    <a:srgbClr val="FF990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3" name="Picture 60" descr="Picture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 Box 61"/>
            <p:cNvSpPr txBox="1">
              <a:spLocks noChangeArrowheads="1"/>
            </p:cNvSpPr>
            <p:nvPr/>
          </p:nvSpPr>
          <p:spPr bwMode="gray">
            <a:xfrm>
              <a:off x="1441" y="129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7" name="Group 62"/>
          <p:cNvGrpSpPr>
            <a:grpSpLocks/>
          </p:cNvGrpSpPr>
          <p:nvPr/>
        </p:nvGrpSpPr>
        <p:grpSpPr bwMode="auto">
          <a:xfrm>
            <a:off x="287642" y="2381786"/>
            <a:ext cx="422275" cy="473075"/>
            <a:chOff x="1414" y="1776"/>
            <a:chExt cx="266" cy="298"/>
          </a:xfrm>
        </p:grpSpPr>
        <p:grpSp>
          <p:nvGrpSpPr>
            <p:cNvPr id="18" name="Group 63"/>
            <p:cNvGrpSpPr>
              <a:grpSpLocks/>
            </p:cNvGrpSpPr>
            <p:nvPr/>
          </p:nvGrpSpPr>
          <p:grpSpPr bwMode="auto">
            <a:xfrm>
              <a:off x="1414" y="1776"/>
              <a:ext cx="266" cy="298"/>
              <a:chOff x="1415" y="1276"/>
              <a:chExt cx="266" cy="298"/>
            </a:xfrm>
          </p:grpSpPr>
          <p:pic>
            <p:nvPicPr>
              <p:cNvPr id="20" name="Picture 64" descr="Picture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Oval 65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CF71A"/>
                  </a:gs>
                  <a:gs pos="100000">
                    <a:srgbClr val="FCF71A">
                      <a:gamma/>
                      <a:shade val="57255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" name="Oval 66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FCF71A">
                      <a:gamma/>
                      <a:shade val="63529"/>
                      <a:invGamma/>
                    </a:srgbClr>
                  </a:gs>
                  <a:gs pos="100000">
                    <a:srgbClr val="FCF71A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3" name="Picture 67" descr="Picture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Text Box 68"/>
            <p:cNvSpPr txBox="1">
              <a:spLocks noChangeArrowheads="1"/>
            </p:cNvSpPr>
            <p:nvPr/>
          </p:nvSpPr>
          <p:spPr bwMode="gray">
            <a:xfrm>
              <a:off x="1440" y="179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27" name="Group 69"/>
          <p:cNvGrpSpPr>
            <a:grpSpLocks/>
          </p:cNvGrpSpPr>
          <p:nvPr/>
        </p:nvGrpSpPr>
        <p:grpSpPr bwMode="auto">
          <a:xfrm>
            <a:off x="287642" y="3127911"/>
            <a:ext cx="422275" cy="473075"/>
            <a:chOff x="1416" y="2246"/>
            <a:chExt cx="266" cy="298"/>
          </a:xfrm>
        </p:grpSpPr>
        <p:sp>
          <p:nvSpPr>
            <p:cNvPr id="28" name="Text Box 70"/>
            <p:cNvSpPr txBox="1">
              <a:spLocks noChangeArrowheads="1"/>
            </p:cNvSpPr>
            <p:nvPr/>
          </p:nvSpPr>
          <p:spPr bwMode="gray">
            <a:xfrm>
              <a:off x="1435" y="226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29" name="Group 71"/>
            <p:cNvGrpSpPr>
              <a:grpSpLocks/>
            </p:cNvGrpSpPr>
            <p:nvPr/>
          </p:nvGrpSpPr>
          <p:grpSpPr bwMode="auto">
            <a:xfrm>
              <a:off x="1416" y="2246"/>
              <a:ext cx="266" cy="298"/>
              <a:chOff x="1415" y="1276"/>
              <a:chExt cx="266" cy="298"/>
            </a:xfrm>
          </p:grpSpPr>
          <p:pic>
            <p:nvPicPr>
              <p:cNvPr id="31" name="Picture 72" descr="Picture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Oval 73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10E470"/>
                  </a:gs>
                  <a:gs pos="100000">
                    <a:srgbClr val="10E470">
                      <a:gamma/>
                      <a:shade val="57255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" name="Oval 74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10E470">
                      <a:gamma/>
                      <a:shade val="63529"/>
                      <a:invGamma/>
                    </a:srgbClr>
                  </a:gs>
                  <a:gs pos="100000">
                    <a:srgbClr val="10E47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34" name="Picture 75" descr="Picture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Text Box 76"/>
            <p:cNvSpPr txBox="1">
              <a:spLocks noChangeArrowheads="1"/>
            </p:cNvSpPr>
            <p:nvPr/>
          </p:nvSpPr>
          <p:spPr bwMode="gray">
            <a:xfrm>
              <a:off x="1442" y="226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38" name="Group 77"/>
          <p:cNvGrpSpPr>
            <a:grpSpLocks/>
          </p:cNvGrpSpPr>
          <p:nvPr/>
        </p:nvGrpSpPr>
        <p:grpSpPr bwMode="auto">
          <a:xfrm>
            <a:off x="287642" y="3889911"/>
            <a:ext cx="422275" cy="473075"/>
            <a:chOff x="1414" y="2726"/>
            <a:chExt cx="266" cy="298"/>
          </a:xfrm>
        </p:grpSpPr>
        <p:sp>
          <p:nvSpPr>
            <p:cNvPr id="39" name="Text Box 78"/>
            <p:cNvSpPr txBox="1">
              <a:spLocks noChangeArrowheads="1"/>
            </p:cNvSpPr>
            <p:nvPr/>
          </p:nvSpPr>
          <p:spPr bwMode="gray">
            <a:xfrm>
              <a:off x="1435" y="274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4</a:t>
              </a:r>
            </a:p>
          </p:txBody>
        </p:sp>
        <p:grpSp>
          <p:nvGrpSpPr>
            <p:cNvPr id="40" name="Group 79"/>
            <p:cNvGrpSpPr>
              <a:grpSpLocks/>
            </p:cNvGrpSpPr>
            <p:nvPr/>
          </p:nvGrpSpPr>
          <p:grpSpPr bwMode="auto">
            <a:xfrm>
              <a:off x="1414" y="2726"/>
              <a:ext cx="266" cy="298"/>
              <a:chOff x="1415" y="1276"/>
              <a:chExt cx="266" cy="298"/>
            </a:xfrm>
          </p:grpSpPr>
          <p:pic>
            <p:nvPicPr>
              <p:cNvPr id="42" name="Picture 80" descr="Picture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Oval 81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CA55F9"/>
                  </a:gs>
                  <a:gs pos="100000">
                    <a:srgbClr val="CA55F9">
                      <a:gamma/>
                      <a:shade val="57255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" name="Oval 82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CA55F9">
                      <a:gamma/>
                      <a:shade val="63529"/>
                      <a:invGamma/>
                    </a:srgbClr>
                  </a:gs>
                  <a:gs pos="100000">
                    <a:srgbClr val="CA55F9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45" name="Picture 83" descr="Picture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Text Box 84"/>
            <p:cNvSpPr txBox="1">
              <a:spLocks noChangeArrowheads="1"/>
            </p:cNvSpPr>
            <p:nvPr/>
          </p:nvSpPr>
          <p:spPr bwMode="gray">
            <a:xfrm>
              <a:off x="1440" y="274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49" name="Group 85"/>
          <p:cNvGrpSpPr>
            <a:grpSpLocks/>
          </p:cNvGrpSpPr>
          <p:nvPr/>
        </p:nvGrpSpPr>
        <p:grpSpPr bwMode="auto">
          <a:xfrm>
            <a:off x="287642" y="4651911"/>
            <a:ext cx="422275" cy="473075"/>
            <a:chOff x="1414" y="3206"/>
            <a:chExt cx="266" cy="298"/>
          </a:xfrm>
        </p:grpSpPr>
        <p:grpSp>
          <p:nvGrpSpPr>
            <p:cNvPr id="50" name="Group 86"/>
            <p:cNvGrpSpPr>
              <a:grpSpLocks/>
            </p:cNvGrpSpPr>
            <p:nvPr/>
          </p:nvGrpSpPr>
          <p:grpSpPr bwMode="auto">
            <a:xfrm>
              <a:off x="1414" y="3206"/>
              <a:ext cx="266" cy="298"/>
              <a:chOff x="1415" y="1276"/>
              <a:chExt cx="266" cy="298"/>
            </a:xfrm>
          </p:grpSpPr>
          <p:pic>
            <p:nvPicPr>
              <p:cNvPr id="52" name="Picture 87" descr="Picture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" name="Oval 88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4D98E3"/>
                  </a:gs>
                  <a:gs pos="100000">
                    <a:srgbClr val="4D98E3">
                      <a:gamma/>
                      <a:shade val="57255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4" name="Oval 89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4D98E3">
                      <a:gamma/>
                      <a:shade val="63529"/>
                      <a:invGamma/>
                    </a:srgbClr>
                  </a:gs>
                  <a:gs pos="100000">
                    <a:srgbClr val="4D98E3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55" name="Picture 90" descr="Picture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1" name="Text Box 91"/>
            <p:cNvSpPr txBox="1">
              <a:spLocks noChangeArrowheads="1"/>
            </p:cNvSpPr>
            <p:nvPr/>
          </p:nvSpPr>
          <p:spPr bwMode="gray">
            <a:xfrm>
              <a:off x="1440" y="322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749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 algn="ctr">
              <a:spcBef>
                <a:spcPts val="1000"/>
              </a:spcBef>
            </a:pP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Критерії добору тем</a:t>
            </a:r>
            <a:br>
              <a:rPr lang="en-US" sz="36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для есе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Актуальність, новизна.</a:t>
            </a:r>
          </a:p>
          <a:p>
            <a:pPr marL="514350" indent="-514350"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Відсутність текстового готового матеріалу в Інтернеті.</a:t>
            </a:r>
          </a:p>
          <a:p>
            <a:pPr marL="514350" indent="-514350"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Формує ціннісне ставлення до обговорюваної події, діяльності особистості .</a:t>
            </a:r>
          </a:p>
          <a:p>
            <a:pPr marL="514350" indent="-514350"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Попередньо на уроці проблема викликала дискусію, а тому  потребує обговорення на загал</a:t>
            </a:r>
            <a:r>
              <a:rPr lang="uk-UA" dirty="0"/>
              <a:t>.</a:t>
            </a:r>
          </a:p>
          <a:p>
            <a:pPr marL="514350" indent="-514350"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Тема есе рекомендована Програмою  курсу.</a:t>
            </a:r>
          </a:p>
          <a:p>
            <a:pPr marL="514350" indent="-514350">
              <a:buAutoNum type="arabicPeriod"/>
            </a:pPr>
            <a:endParaRPr lang="uk-UA" dirty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752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                 </a:t>
            </a:r>
            <a:r>
              <a:rPr lang="uk-UA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Структура есе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Вступ/теза або гіпотеза</a:t>
            </a: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- може бути цитата з посиланням на джерело, її коментар</a:t>
            </a:r>
          </a:p>
          <a:p>
            <a:pPr>
              <a:buFont typeface="Wingdings" pitchFamily="2" charset="2"/>
              <a:buChar char="v"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Основна частина</a:t>
            </a:r>
          </a:p>
          <a:p>
            <a:pPr>
              <a:buFontTx/>
              <a:buChar char="-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документовані аргументи, дослідження на тезу;</a:t>
            </a:r>
          </a:p>
          <a:p>
            <a:pPr>
              <a:buFontTx/>
              <a:buChar char="-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одне завершене судження – один абзац </a:t>
            </a:r>
          </a:p>
          <a:p>
            <a:pPr>
              <a:buFont typeface="Wingdings" pitchFamily="2" charset="2"/>
              <a:buChar char="v"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Висновки</a:t>
            </a:r>
          </a:p>
          <a:p>
            <a:pPr>
              <a:buFontTx/>
              <a:buChar char="-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думка автора на основі попередніх суджень;</a:t>
            </a:r>
          </a:p>
          <a:p>
            <a:pPr marL="0" indent="0">
              <a:buNone/>
            </a:pP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Список використаних джерел – </a:t>
            </a:r>
            <a:r>
              <a:rPr lang="uk-UA" b="1" i="1" dirty="0" err="1">
                <a:latin typeface="Times New Roman" pitchFamily="18" charset="0"/>
                <a:cs typeface="Times New Roman" pitchFamily="18" charset="0"/>
              </a:rPr>
              <a:t>обов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i="1" dirty="0" err="1">
                <a:latin typeface="Times New Roman" pitchFamily="18" charset="0"/>
                <a:cs typeface="Times New Roman" pitchFamily="18" charset="0"/>
              </a:rPr>
              <a:t>язково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!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550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Етапи створення есе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1112520"/>
            <a:ext cx="7869891" cy="5064443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1.Опрацювання /підбір джерел із посібників , довідників, 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інтернету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i="1" dirty="0" err="1">
                <a:latin typeface="Times New Roman" pitchFamily="18" charset="0"/>
                <a:cs typeface="Times New Roman" pitchFamily="18" charset="0"/>
              </a:rPr>
              <a:t>потреби-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повторне опрацювання матеріалу  викладеного в шкільному підручнику.</a:t>
            </a: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2.Планування роботи над есе за структурою.</a:t>
            </a: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3.Написання есе(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формальне - бажано спочатку на чернетці)</a:t>
            </a: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4.Перевірка щодо аргументації, логічного викладу, відповідності джерел наведеній позиції, суджень – висновкам;  виправлення граматичних помилок.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55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utoShape 3"/>
          <p:cNvSpPr>
            <a:spLocks noChangeArrowheads="1"/>
          </p:cNvSpPr>
          <p:nvPr/>
        </p:nvSpPr>
        <p:spPr bwMode="gray">
          <a:xfrm>
            <a:off x="709917" y="2342792"/>
            <a:ext cx="3363319" cy="5302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uk-UA" sz="2000" dirty="0">
                <a:solidFill>
                  <a:prstClr val="black"/>
                </a:solidFill>
              </a:rPr>
              <a:t>      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аргументованість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AutoShape 3"/>
          <p:cNvSpPr>
            <a:spLocks noChangeArrowheads="1"/>
          </p:cNvSpPr>
          <p:nvPr/>
        </p:nvSpPr>
        <p:spPr bwMode="gray">
          <a:xfrm>
            <a:off x="640068" y="3070762"/>
            <a:ext cx="3508738" cy="5302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uk-UA" dirty="0">
                <a:solidFill>
                  <a:prstClr val="black"/>
                </a:solidFill>
              </a:rPr>
              <a:t>             </a:t>
            </a:r>
            <a:r>
              <a:rPr lang="uk-UA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достовірність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AutoShape 3"/>
          <p:cNvSpPr>
            <a:spLocks noChangeArrowheads="1"/>
          </p:cNvSpPr>
          <p:nvPr/>
        </p:nvSpPr>
        <p:spPr bwMode="gray">
          <a:xfrm>
            <a:off x="700555" y="3864036"/>
            <a:ext cx="3508739" cy="5302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uk-UA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новизна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AutoShape 3"/>
          <p:cNvSpPr>
            <a:spLocks noChangeArrowheads="1"/>
          </p:cNvSpPr>
          <p:nvPr/>
        </p:nvSpPr>
        <p:spPr bwMode="gray">
          <a:xfrm>
            <a:off x="647688" y="4556939"/>
            <a:ext cx="3614474" cy="5302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uk-UA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грамотність, логічність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Критерії оцінювання есе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647688" y="1543586"/>
            <a:ext cx="2903232" cy="5302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gray">
          <a:xfrm>
            <a:off x="670229" y="1621844"/>
            <a:ext cx="28235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000000"/>
                </a:solidFill>
              </a:rPr>
              <a:t>    </a:t>
            </a:r>
            <a:r>
              <a:rPr lang="uk-UA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відповідність темі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287642" y="1588036"/>
            <a:ext cx="422275" cy="473075"/>
            <a:chOff x="1415" y="1276"/>
            <a:chExt cx="266" cy="298"/>
          </a:xfrm>
        </p:grpSpPr>
        <p:grpSp>
          <p:nvGrpSpPr>
            <p:cNvPr id="8" name="Group 56"/>
            <p:cNvGrpSpPr>
              <a:grpSpLocks/>
            </p:cNvGrpSpPr>
            <p:nvPr/>
          </p:nvGrpSpPr>
          <p:grpSpPr bwMode="auto">
            <a:xfrm>
              <a:off x="1415" y="1276"/>
              <a:ext cx="266" cy="298"/>
              <a:chOff x="1415" y="1276"/>
              <a:chExt cx="266" cy="298"/>
            </a:xfrm>
          </p:grpSpPr>
          <p:pic>
            <p:nvPicPr>
              <p:cNvPr id="10" name="Picture 57" descr="Picture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Oval 58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57255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Oval 59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FF9900">
                      <a:gamma/>
                      <a:shade val="63529"/>
                      <a:invGamma/>
                    </a:srgbClr>
                  </a:gs>
                  <a:gs pos="100000">
                    <a:srgbClr val="FF990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pic>
            <p:nvPicPr>
              <p:cNvPr id="13" name="Picture 60" descr="Picture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 Box 61"/>
            <p:cNvSpPr txBox="1">
              <a:spLocks noChangeArrowheads="1"/>
            </p:cNvSpPr>
            <p:nvPr/>
          </p:nvSpPr>
          <p:spPr bwMode="gray">
            <a:xfrm>
              <a:off x="1441" y="129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7" name="Group 62"/>
          <p:cNvGrpSpPr>
            <a:grpSpLocks/>
          </p:cNvGrpSpPr>
          <p:nvPr/>
        </p:nvGrpSpPr>
        <p:grpSpPr bwMode="auto">
          <a:xfrm>
            <a:off x="287642" y="2381786"/>
            <a:ext cx="422275" cy="473075"/>
            <a:chOff x="1414" y="1776"/>
            <a:chExt cx="266" cy="298"/>
          </a:xfrm>
        </p:grpSpPr>
        <p:grpSp>
          <p:nvGrpSpPr>
            <p:cNvPr id="18" name="Group 63"/>
            <p:cNvGrpSpPr>
              <a:grpSpLocks/>
            </p:cNvGrpSpPr>
            <p:nvPr/>
          </p:nvGrpSpPr>
          <p:grpSpPr bwMode="auto">
            <a:xfrm>
              <a:off x="1414" y="1776"/>
              <a:ext cx="266" cy="298"/>
              <a:chOff x="1415" y="1276"/>
              <a:chExt cx="266" cy="298"/>
            </a:xfrm>
          </p:grpSpPr>
          <p:pic>
            <p:nvPicPr>
              <p:cNvPr id="20" name="Picture 64" descr="Picture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Oval 65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CF71A"/>
                  </a:gs>
                  <a:gs pos="100000">
                    <a:srgbClr val="FCF71A">
                      <a:gamma/>
                      <a:shade val="57255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uk-UA" dirty="0">
                    <a:solidFill>
                      <a:prstClr val="black"/>
                    </a:solidFill>
                  </a:rPr>
                  <a:t>   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Oval 66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FCF71A">
                      <a:gamma/>
                      <a:shade val="63529"/>
                      <a:invGamma/>
                    </a:srgbClr>
                  </a:gs>
                  <a:gs pos="100000">
                    <a:srgbClr val="FCF71A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pic>
            <p:nvPicPr>
              <p:cNvPr id="23" name="Picture 67" descr="Picture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Text Box 68"/>
            <p:cNvSpPr txBox="1">
              <a:spLocks noChangeArrowheads="1"/>
            </p:cNvSpPr>
            <p:nvPr/>
          </p:nvSpPr>
          <p:spPr bwMode="gray">
            <a:xfrm>
              <a:off x="1440" y="179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27" name="Group 69"/>
          <p:cNvGrpSpPr>
            <a:grpSpLocks/>
          </p:cNvGrpSpPr>
          <p:nvPr/>
        </p:nvGrpSpPr>
        <p:grpSpPr bwMode="auto">
          <a:xfrm>
            <a:off x="287642" y="3127911"/>
            <a:ext cx="422275" cy="473075"/>
            <a:chOff x="1416" y="2246"/>
            <a:chExt cx="266" cy="298"/>
          </a:xfrm>
        </p:grpSpPr>
        <p:sp>
          <p:nvSpPr>
            <p:cNvPr id="28" name="Text Box 70"/>
            <p:cNvSpPr txBox="1">
              <a:spLocks noChangeArrowheads="1"/>
            </p:cNvSpPr>
            <p:nvPr/>
          </p:nvSpPr>
          <p:spPr bwMode="gray">
            <a:xfrm>
              <a:off x="1435" y="226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29" name="Group 71"/>
            <p:cNvGrpSpPr>
              <a:grpSpLocks/>
            </p:cNvGrpSpPr>
            <p:nvPr/>
          </p:nvGrpSpPr>
          <p:grpSpPr bwMode="auto">
            <a:xfrm>
              <a:off x="1416" y="2246"/>
              <a:ext cx="266" cy="298"/>
              <a:chOff x="1415" y="1276"/>
              <a:chExt cx="266" cy="298"/>
            </a:xfrm>
          </p:grpSpPr>
          <p:pic>
            <p:nvPicPr>
              <p:cNvPr id="31" name="Picture 72" descr="Picture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Oval 73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10E470"/>
                  </a:gs>
                  <a:gs pos="100000">
                    <a:srgbClr val="10E470">
                      <a:gamma/>
                      <a:shade val="57255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Oval 74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10E470">
                      <a:gamma/>
                      <a:shade val="63529"/>
                      <a:invGamma/>
                    </a:srgbClr>
                  </a:gs>
                  <a:gs pos="100000">
                    <a:srgbClr val="10E47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pic>
            <p:nvPicPr>
              <p:cNvPr id="34" name="Picture 75" descr="Picture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Text Box 76"/>
            <p:cNvSpPr txBox="1">
              <a:spLocks noChangeArrowheads="1"/>
            </p:cNvSpPr>
            <p:nvPr/>
          </p:nvSpPr>
          <p:spPr bwMode="gray">
            <a:xfrm>
              <a:off x="1442" y="226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38" name="Group 77"/>
          <p:cNvGrpSpPr>
            <a:grpSpLocks/>
          </p:cNvGrpSpPr>
          <p:nvPr/>
        </p:nvGrpSpPr>
        <p:grpSpPr bwMode="auto">
          <a:xfrm>
            <a:off x="287642" y="3889911"/>
            <a:ext cx="422275" cy="473075"/>
            <a:chOff x="1414" y="2726"/>
            <a:chExt cx="266" cy="298"/>
          </a:xfrm>
        </p:grpSpPr>
        <p:sp>
          <p:nvSpPr>
            <p:cNvPr id="39" name="Text Box 78"/>
            <p:cNvSpPr txBox="1">
              <a:spLocks noChangeArrowheads="1"/>
            </p:cNvSpPr>
            <p:nvPr/>
          </p:nvSpPr>
          <p:spPr bwMode="gray">
            <a:xfrm>
              <a:off x="1435" y="274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4</a:t>
              </a:r>
            </a:p>
          </p:txBody>
        </p:sp>
        <p:grpSp>
          <p:nvGrpSpPr>
            <p:cNvPr id="40" name="Group 79"/>
            <p:cNvGrpSpPr>
              <a:grpSpLocks/>
            </p:cNvGrpSpPr>
            <p:nvPr/>
          </p:nvGrpSpPr>
          <p:grpSpPr bwMode="auto">
            <a:xfrm>
              <a:off x="1414" y="2726"/>
              <a:ext cx="266" cy="298"/>
              <a:chOff x="1415" y="1276"/>
              <a:chExt cx="266" cy="298"/>
            </a:xfrm>
          </p:grpSpPr>
          <p:pic>
            <p:nvPicPr>
              <p:cNvPr id="42" name="Picture 80" descr="Picture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Oval 81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CA55F9"/>
                  </a:gs>
                  <a:gs pos="100000">
                    <a:srgbClr val="CA55F9">
                      <a:gamma/>
                      <a:shade val="57255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82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CA55F9">
                      <a:gamma/>
                      <a:shade val="63529"/>
                      <a:invGamma/>
                    </a:srgbClr>
                  </a:gs>
                  <a:gs pos="100000">
                    <a:srgbClr val="CA55F9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pic>
            <p:nvPicPr>
              <p:cNvPr id="45" name="Picture 83" descr="Picture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1" name="Text Box 84"/>
            <p:cNvSpPr txBox="1">
              <a:spLocks noChangeArrowheads="1"/>
            </p:cNvSpPr>
            <p:nvPr/>
          </p:nvSpPr>
          <p:spPr bwMode="gray">
            <a:xfrm>
              <a:off x="1440" y="274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49" name="Group 85"/>
          <p:cNvGrpSpPr>
            <a:grpSpLocks/>
          </p:cNvGrpSpPr>
          <p:nvPr/>
        </p:nvGrpSpPr>
        <p:grpSpPr bwMode="auto">
          <a:xfrm>
            <a:off x="287642" y="4651911"/>
            <a:ext cx="422275" cy="473075"/>
            <a:chOff x="1414" y="3206"/>
            <a:chExt cx="266" cy="298"/>
          </a:xfrm>
        </p:grpSpPr>
        <p:grpSp>
          <p:nvGrpSpPr>
            <p:cNvPr id="50" name="Group 86"/>
            <p:cNvGrpSpPr>
              <a:grpSpLocks/>
            </p:cNvGrpSpPr>
            <p:nvPr/>
          </p:nvGrpSpPr>
          <p:grpSpPr bwMode="auto">
            <a:xfrm>
              <a:off x="1414" y="3206"/>
              <a:ext cx="266" cy="298"/>
              <a:chOff x="1415" y="1276"/>
              <a:chExt cx="266" cy="298"/>
            </a:xfrm>
          </p:grpSpPr>
          <p:pic>
            <p:nvPicPr>
              <p:cNvPr id="52" name="Picture 87" descr="Picture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" name="Oval 88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4D98E3"/>
                  </a:gs>
                  <a:gs pos="100000">
                    <a:srgbClr val="4D98E3">
                      <a:gamma/>
                      <a:shade val="57255"/>
                      <a:invGamma/>
                    </a:srgbClr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Oval 89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4D98E3">
                      <a:gamma/>
                      <a:shade val="63529"/>
                      <a:invGamma/>
                    </a:srgbClr>
                  </a:gs>
                  <a:gs pos="100000">
                    <a:srgbClr val="4D98E3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pic>
            <p:nvPicPr>
              <p:cNvPr id="55" name="Picture 90" descr="Picture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1" name="Text Box 91"/>
            <p:cNvSpPr txBox="1">
              <a:spLocks noChangeArrowheads="1"/>
            </p:cNvSpPr>
            <p:nvPr/>
          </p:nvSpPr>
          <p:spPr bwMode="gray">
            <a:xfrm>
              <a:off x="1440" y="322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5</a:t>
              </a:r>
            </a:p>
          </p:txBody>
        </p:sp>
      </p:grpSp>
      <p:pic>
        <p:nvPicPr>
          <p:cNvPr id="1026" name="Picture 2" descr="C:\Users\rdh\Desktop\imag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5"/>
          <a:stretch/>
        </p:blipFill>
        <p:spPr bwMode="auto">
          <a:xfrm>
            <a:off x="4472940" y="2075825"/>
            <a:ext cx="4046220" cy="330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1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37732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                 Корисні посилання</a:t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4910" y="858937"/>
            <a:ext cx="7307580" cy="5732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Курилів</a:t>
            </a:r>
            <a:r>
              <a:rPr lang="uk-UA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В. І. Методика викладання історії: </a:t>
            </a:r>
            <a:r>
              <a:rPr lang="uk-UA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Навч</a:t>
            </a:r>
            <a:r>
              <a:rPr lang="uk-UA" sz="2000" dirty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uk-UA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посібник.—</a:t>
            </a:r>
            <a:r>
              <a:rPr lang="uk-UA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Xарків-Торонто</a:t>
            </a:r>
            <a:r>
              <a:rPr lang="uk-UA" sz="2000" dirty="0"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  <a:r>
              <a:rPr lang="uk-UA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Ранок-Веста</a:t>
            </a:r>
            <a:r>
              <a:rPr lang="uk-UA" sz="2000" dirty="0">
                <a:latin typeface="Times New Roman" pitchFamily="18" charset="0"/>
                <a:ea typeface="Times New Roman"/>
                <a:cs typeface="Times New Roman" pitchFamily="18" charset="0"/>
              </a:rPr>
              <a:t>, 2008. – с. 41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Критерії оцінювання есе //</a:t>
            </a:r>
            <a:r>
              <a:rPr lang="uk-UA" sz="20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Ел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ресурс. Режим доступу: </a:t>
            </a:r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"/>
              </a:rPr>
              <a:t>https://studfiles.net/preview/2412533/page:6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uk-UA" sz="20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r>
              <a:rPr lang="uk-UA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Як писати есе // </a:t>
            </a:r>
            <a:r>
              <a:rPr lang="uk-UA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Ел</a:t>
            </a:r>
            <a:r>
              <a:rPr lang="uk-UA" sz="2000" dirty="0">
                <a:latin typeface="Times New Roman" pitchFamily="18" charset="0"/>
                <a:ea typeface="Times New Roman"/>
                <a:cs typeface="Times New Roman" pitchFamily="18" charset="0"/>
              </a:rPr>
              <a:t>. ресурс. Режим доступу: </a:t>
            </a:r>
            <a:r>
              <a:rPr lang="uk-UA" sz="2000" dirty="0">
                <a:latin typeface="Times New Roman" pitchFamily="18" charset="0"/>
                <a:ea typeface="Times New Roman"/>
                <a:cs typeface="Times New Roman" pitchFamily="18" charset="0"/>
                <a:hlinkClick r:id="rId3"/>
              </a:rPr>
              <a:t>http://klasnaocinka.com.ua/uk/article/yak-pisati-ese.html</a:t>
            </a:r>
            <a:endParaRPr lang="uk-UA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uk-UA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uk-UA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uk-UA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uk-UA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r>
              <a:rPr lang="uk-UA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             </a:t>
            </a: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uk-UA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uk-UA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r>
              <a:rPr lang="uk-UA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</a:t>
            </a:r>
            <a:r>
              <a:rPr lang="en-US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      </a:t>
            </a:r>
            <a:r>
              <a:rPr lang="uk-UA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К.</a:t>
            </a:r>
            <a:r>
              <a:rPr lang="uk-UA" sz="2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Маліцька</a:t>
            </a:r>
            <a:r>
              <a:rPr lang="uk-UA" sz="2000" dirty="0">
                <a:latin typeface="Times New Roman" pitchFamily="18" charset="0"/>
                <a:ea typeface="Times New Roman"/>
                <a:cs typeface="Times New Roman" pitchFamily="18" charset="0"/>
              </a:rPr>
              <a:t>, консультант КУ ЦПРПП ВМР</a:t>
            </a:r>
            <a:endParaRPr lang="en-US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en-US" sz="24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en-US" sz="24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en-US" sz="24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uk-UA" b="1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ts val="1650"/>
              </a:lnSpc>
              <a:spcAft>
                <a:spcPts val="0"/>
              </a:spcAft>
            </a:pP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1026" name="Picture 2" descr="C:\Users\rdh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73" y="3429000"/>
            <a:ext cx="18573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089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1027</TotalTime>
  <Words>325</Words>
  <Application>Microsoft Office PowerPoint</Application>
  <PresentationFormat>Экран (4:3)</PresentationFormat>
  <Paragraphs>80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Wingdings</vt:lpstr>
      <vt:lpstr>Office Theme</vt:lpstr>
      <vt:lpstr>Презентация PowerPoint</vt:lpstr>
      <vt:lpstr> Есе (з фр. «un essai» - спроба, нарис) – це прозовий твір на філософську, мистецьку, історичну або іншу тематику, у якому вільно викладено особисті міркування автора про події, чиїсь  думки, вчинок, його погляд на певну проблему.  </vt:lpstr>
      <vt:lpstr>Есе на  історичну, громадянську тему</vt:lpstr>
      <vt:lpstr>    Критерії добору тем  для есе</vt:lpstr>
      <vt:lpstr>                  Структура есе</vt:lpstr>
      <vt:lpstr>         Етапи створення есе</vt:lpstr>
      <vt:lpstr>Критерії оцінювання есе</vt:lpstr>
      <vt:lpstr>                 Корисні посилання 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user1</cp:lastModifiedBy>
  <cp:revision>120</cp:revision>
  <dcterms:created xsi:type="dcterms:W3CDTF">2016-11-18T14:12:19Z</dcterms:created>
  <dcterms:modified xsi:type="dcterms:W3CDTF">2022-12-16T14:00:48Z</dcterms:modified>
</cp:coreProperties>
</file>